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382" r:id="rId2"/>
    <p:sldId id="385" r:id="rId3"/>
    <p:sldId id="258" r:id="rId4"/>
    <p:sldId id="264" r:id="rId5"/>
    <p:sldId id="284" r:id="rId6"/>
    <p:sldId id="312" r:id="rId7"/>
    <p:sldId id="313" r:id="rId8"/>
    <p:sldId id="302" r:id="rId9"/>
    <p:sldId id="285" r:id="rId10"/>
    <p:sldId id="322" r:id="rId11"/>
    <p:sldId id="286" r:id="rId12"/>
    <p:sldId id="309" r:id="rId13"/>
    <p:sldId id="310" r:id="rId14"/>
    <p:sldId id="311" r:id="rId15"/>
    <p:sldId id="308" r:id="rId16"/>
    <p:sldId id="287" r:id="rId17"/>
    <p:sldId id="323" r:id="rId18"/>
    <p:sldId id="314" r:id="rId19"/>
    <p:sldId id="316" r:id="rId20"/>
    <p:sldId id="315" r:id="rId21"/>
    <p:sldId id="317" r:id="rId22"/>
    <p:sldId id="288" r:id="rId23"/>
    <p:sldId id="318" r:id="rId24"/>
    <p:sldId id="289" r:id="rId25"/>
    <p:sldId id="319" r:id="rId26"/>
    <p:sldId id="320" r:id="rId27"/>
    <p:sldId id="321" r:id="rId28"/>
    <p:sldId id="350" r:id="rId29"/>
    <p:sldId id="301" r:id="rId30"/>
    <p:sldId id="383" r:id="rId31"/>
    <p:sldId id="330" r:id="rId32"/>
    <p:sldId id="282" r:id="rId33"/>
    <p:sldId id="298" r:id="rId34"/>
    <p:sldId id="299" r:id="rId35"/>
    <p:sldId id="292" r:id="rId36"/>
    <p:sldId id="291" r:id="rId37"/>
    <p:sldId id="331" r:id="rId38"/>
    <p:sldId id="332" r:id="rId39"/>
    <p:sldId id="333" r:id="rId40"/>
    <p:sldId id="327" r:id="rId41"/>
    <p:sldId id="300" r:id="rId42"/>
    <p:sldId id="336" r:id="rId43"/>
    <p:sldId id="337" r:id="rId44"/>
    <p:sldId id="340" r:id="rId45"/>
    <p:sldId id="341" r:id="rId46"/>
    <p:sldId id="343" r:id="rId47"/>
    <p:sldId id="344" r:id="rId48"/>
    <p:sldId id="328" r:id="rId49"/>
    <p:sldId id="345" r:id="rId50"/>
    <p:sldId id="346" r:id="rId51"/>
    <p:sldId id="297" r:id="rId52"/>
    <p:sldId id="295" r:id="rId53"/>
    <p:sldId id="349" r:id="rId54"/>
    <p:sldId id="329" r:id="rId55"/>
    <p:sldId id="384" r:id="rId56"/>
    <p:sldId id="351" r:id="rId57"/>
    <p:sldId id="354" r:id="rId58"/>
    <p:sldId id="355" r:id="rId59"/>
    <p:sldId id="359" r:id="rId60"/>
    <p:sldId id="356" r:id="rId61"/>
    <p:sldId id="360" r:id="rId62"/>
    <p:sldId id="357" r:id="rId63"/>
    <p:sldId id="358" r:id="rId64"/>
    <p:sldId id="361" r:id="rId65"/>
    <p:sldId id="281" r:id="rId66"/>
    <p:sldId id="273" r:id="rId67"/>
    <p:sldId id="38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58"/>
    <p:restoredTop sz="86384"/>
  </p:normalViewPr>
  <p:slideViewPr>
    <p:cSldViewPr snapToGrid="0" snapToObjects="1">
      <p:cViewPr varScale="1">
        <p:scale>
          <a:sx n="57" d="100"/>
          <a:sy n="57" d="100"/>
        </p:scale>
        <p:origin x="508" y="52"/>
      </p:cViewPr>
      <p:guideLst/>
    </p:cSldViewPr>
  </p:slideViewPr>
  <p:outlineViewPr>
    <p:cViewPr>
      <p:scale>
        <a:sx n="33" d="100"/>
        <a:sy n="33" d="100"/>
      </p:scale>
      <p:origin x="0" y="-17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6606-78EC-E24C-A3B3-B3666C6F49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28</a:t>
            </a:fld>
            <a:endParaRPr lang="en-US"/>
          </a:p>
        </p:txBody>
      </p:sp>
    </p:spTree>
    <p:extLst>
      <p:ext uri="{BB962C8B-B14F-4D97-AF65-F5344CB8AC3E}">
        <p14:creationId xmlns:p14="http://schemas.microsoft.com/office/powerpoint/2010/main" val="304602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88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36</a:t>
            </a:fld>
            <a:endParaRPr lang="en-US"/>
          </a:p>
        </p:txBody>
      </p:sp>
    </p:spTree>
    <p:extLst>
      <p:ext uri="{BB962C8B-B14F-4D97-AF65-F5344CB8AC3E}">
        <p14:creationId xmlns:p14="http://schemas.microsoft.com/office/powerpoint/2010/main" val="367125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42</a:t>
            </a:fld>
            <a:endParaRPr lang="en-US"/>
          </a:p>
        </p:txBody>
      </p:sp>
    </p:spTree>
    <p:extLst>
      <p:ext uri="{BB962C8B-B14F-4D97-AF65-F5344CB8AC3E}">
        <p14:creationId xmlns:p14="http://schemas.microsoft.com/office/powerpoint/2010/main" val="428968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43</a:t>
            </a:fld>
            <a:endParaRPr lang="en-US"/>
          </a:p>
        </p:txBody>
      </p:sp>
    </p:spTree>
    <p:extLst>
      <p:ext uri="{BB962C8B-B14F-4D97-AF65-F5344CB8AC3E}">
        <p14:creationId xmlns:p14="http://schemas.microsoft.com/office/powerpoint/2010/main" val="286096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44</a:t>
            </a:fld>
            <a:endParaRPr lang="en-US"/>
          </a:p>
        </p:txBody>
      </p:sp>
    </p:spTree>
    <p:extLst>
      <p:ext uri="{BB962C8B-B14F-4D97-AF65-F5344CB8AC3E}">
        <p14:creationId xmlns:p14="http://schemas.microsoft.com/office/powerpoint/2010/main" val="208054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45</a:t>
            </a:fld>
            <a:endParaRPr lang="en-US"/>
          </a:p>
        </p:txBody>
      </p:sp>
    </p:spTree>
    <p:extLst>
      <p:ext uri="{BB962C8B-B14F-4D97-AF65-F5344CB8AC3E}">
        <p14:creationId xmlns:p14="http://schemas.microsoft.com/office/powerpoint/2010/main" val="300647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46</a:t>
            </a:fld>
            <a:endParaRPr lang="en-US"/>
          </a:p>
        </p:txBody>
      </p:sp>
    </p:spTree>
    <p:extLst>
      <p:ext uri="{BB962C8B-B14F-4D97-AF65-F5344CB8AC3E}">
        <p14:creationId xmlns:p14="http://schemas.microsoft.com/office/powerpoint/2010/main" val="109057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47</a:t>
            </a:fld>
            <a:endParaRPr lang="en-US"/>
          </a:p>
        </p:txBody>
      </p:sp>
    </p:spTree>
    <p:extLst>
      <p:ext uri="{BB962C8B-B14F-4D97-AF65-F5344CB8AC3E}">
        <p14:creationId xmlns:p14="http://schemas.microsoft.com/office/powerpoint/2010/main" val="414996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r>
              <a:rPr lang="en-US" dirty="0"/>
              <a:t>Note from Chuck.  If you are using these materials, you can remove my name and URL from this replace it with your own, but please retain the CC-BY logo on the first page as well as retain the entire last page when you remix and republish these slides.  </a:t>
            </a:r>
          </a:p>
          <a:p>
            <a:pPr marL="0" lvl="0" indent="0" algn="l" rtl="0">
              <a:spcBef>
                <a:spcPts val="0"/>
              </a:spcBef>
              <a:spcAft>
                <a:spcPts val="0"/>
              </a:spcAft>
              <a:buSzPts val="1800"/>
              <a:buNone/>
            </a:pPr>
            <a:r>
              <a:rPr lang="en-US" dirty="0"/>
              <a:t>TO Highlight – go to https://</a:t>
            </a:r>
            <a:r>
              <a:rPr lang="en-US" dirty="0" err="1"/>
              <a:t>tohtml.com</a:t>
            </a:r>
            <a:r>
              <a:rPr lang="en-US"/>
              <a:t>/html/ - paste and then do a "Paste RTF"</a:t>
            </a:r>
          </a:p>
        </p:txBody>
      </p:sp>
      <p:sp>
        <p:nvSpPr>
          <p:cNvPr id="4" name="Slide Number Placeholder 3"/>
          <p:cNvSpPr>
            <a:spLocks noGrp="1"/>
          </p:cNvSpPr>
          <p:nvPr>
            <p:ph type="sldNum" sz="quarter" idx="5"/>
          </p:nvPr>
        </p:nvSpPr>
        <p:spPr/>
        <p:txBody>
          <a:bodyPr/>
          <a:lstStyle/>
          <a:p>
            <a:fld id="{0E6D6606-78EC-E24C-A3B3-B3666C6F492D}" type="slidenum">
              <a:rPr lang="en-US" smtClean="0"/>
              <a:t>3</a:t>
            </a:fld>
            <a:endParaRPr lang="en-US"/>
          </a:p>
        </p:txBody>
      </p:sp>
    </p:spTree>
    <p:extLst>
      <p:ext uri="{BB962C8B-B14F-4D97-AF65-F5344CB8AC3E}">
        <p14:creationId xmlns:p14="http://schemas.microsoft.com/office/powerpoint/2010/main" val="255240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53</a:t>
            </a:fld>
            <a:endParaRPr lang="en-US"/>
          </a:p>
        </p:txBody>
      </p:sp>
    </p:spTree>
    <p:extLst>
      <p:ext uri="{BB962C8B-B14F-4D97-AF65-F5344CB8AC3E}">
        <p14:creationId xmlns:p14="http://schemas.microsoft.com/office/powerpoint/2010/main" val="360197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18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57</a:t>
            </a:fld>
            <a:endParaRPr lang="en-US"/>
          </a:p>
        </p:txBody>
      </p:sp>
    </p:spTree>
    <p:extLst>
      <p:ext uri="{BB962C8B-B14F-4D97-AF65-F5344CB8AC3E}">
        <p14:creationId xmlns:p14="http://schemas.microsoft.com/office/powerpoint/2010/main" val="372812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59</a:t>
            </a:fld>
            <a:endParaRPr lang="en-US"/>
          </a:p>
        </p:txBody>
      </p:sp>
    </p:spTree>
    <p:extLst>
      <p:ext uri="{BB962C8B-B14F-4D97-AF65-F5344CB8AC3E}">
        <p14:creationId xmlns:p14="http://schemas.microsoft.com/office/powerpoint/2010/main" val="401894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61</a:t>
            </a:fld>
            <a:endParaRPr lang="en-US"/>
          </a:p>
        </p:txBody>
      </p:sp>
    </p:spTree>
    <p:extLst>
      <p:ext uri="{BB962C8B-B14F-4D97-AF65-F5344CB8AC3E}">
        <p14:creationId xmlns:p14="http://schemas.microsoft.com/office/powerpoint/2010/main" val="358788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63</a:t>
            </a:fld>
            <a:endParaRPr lang="en-US"/>
          </a:p>
        </p:txBody>
      </p:sp>
    </p:spTree>
    <p:extLst>
      <p:ext uri="{BB962C8B-B14F-4D97-AF65-F5344CB8AC3E}">
        <p14:creationId xmlns:p14="http://schemas.microsoft.com/office/powerpoint/2010/main" val="99746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64</a:t>
            </a:fld>
            <a:endParaRPr lang="en-US"/>
          </a:p>
        </p:txBody>
      </p:sp>
    </p:spTree>
    <p:extLst>
      <p:ext uri="{BB962C8B-B14F-4D97-AF65-F5344CB8AC3E}">
        <p14:creationId xmlns:p14="http://schemas.microsoft.com/office/powerpoint/2010/main" val="314680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0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9</a:t>
            </a:fld>
            <a:endParaRPr lang="en-US"/>
          </a:p>
        </p:txBody>
      </p:sp>
    </p:spTree>
    <p:extLst>
      <p:ext uri="{BB962C8B-B14F-4D97-AF65-F5344CB8AC3E}">
        <p14:creationId xmlns:p14="http://schemas.microsoft.com/office/powerpoint/2010/main" val="340860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11</a:t>
            </a:fld>
            <a:endParaRPr lang="en-US"/>
          </a:p>
        </p:txBody>
      </p:sp>
    </p:spTree>
    <p:extLst>
      <p:ext uri="{BB962C8B-B14F-4D97-AF65-F5344CB8AC3E}">
        <p14:creationId xmlns:p14="http://schemas.microsoft.com/office/powerpoint/2010/main" val="364842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15</a:t>
            </a:fld>
            <a:endParaRPr lang="en-US"/>
          </a:p>
        </p:txBody>
      </p:sp>
    </p:spTree>
    <p:extLst>
      <p:ext uri="{BB962C8B-B14F-4D97-AF65-F5344CB8AC3E}">
        <p14:creationId xmlns:p14="http://schemas.microsoft.com/office/powerpoint/2010/main" val="8816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16</a:t>
            </a:fld>
            <a:endParaRPr lang="en-US"/>
          </a:p>
        </p:txBody>
      </p:sp>
    </p:spTree>
    <p:extLst>
      <p:ext uri="{BB962C8B-B14F-4D97-AF65-F5344CB8AC3E}">
        <p14:creationId xmlns:p14="http://schemas.microsoft.com/office/powerpoint/2010/main" val="41432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19</a:t>
            </a:fld>
            <a:endParaRPr lang="en-US"/>
          </a:p>
        </p:txBody>
      </p:sp>
    </p:spTree>
    <p:extLst>
      <p:ext uri="{BB962C8B-B14F-4D97-AF65-F5344CB8AC3E}">
        <p14:creationId xmlns:p14="http://schemas.microsoft.com/office/powerpoint/2010/main" val="367824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20</a:t>
            </a:fld>
            <a:endParaRPr lang="en-US"/>
          </a:p>
        </p:txBody>
      </p:sp>
    </p:spTree>
    <p:extLst>
      <p:ext uri="{BB962C8B-B14F-4D97-AF65-F5344CB8AC3E}">
        <p14:creationId xmlns:p14="http://schemas.microsoft.com/office/powerpoint/2010/main" val="303304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8/3/2022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8/3/2022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8/3/2022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8/3/2022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2.xml"/><Relationship Id="rId7" Type="http://schemas.openxmlformats.org/officeDocument/2006/relationships/slide" Target="slide2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0.xml"/><Relationship Id="rId10" Type="http://schemas.openxmlformats.org/officeDocument/2006/relationships/slide" Target="slide54.xml"/><Relationship Id="rId4" Type="http://schemas.openxmlformats.org/officeDocument/2006/relationships/slide" Target="slide3.xml"/><Relationship Id="rId9" Type="http://schemas.openxmlformats.org/officeDocument/2006/relationships/slide" Target="slide4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Cross-site_scripting" TargetMode="External"/><Relationship Id="rId3" Type="http://schemas.openxmlformats.org/officeDocument/2006/relationships/hyperlink" Target="https://docs.djangoproject.com/en/3.0/topics/templates/" TargetMode="External"/><Relationship Id="rId7" Type="http://schemas.openxmlformats.org/officeDocument/2006/relationships/hyperlink" Target="https://docs.djangoproject.com/en/3.0/topics/http/urls/#reverse-resolution-of-urls" TargetMode="External"/><Relationship Id="rId2" Type="http://schemas.openxmlformats.org/officeDocument/2006/relationships/hyperlink" Target="https://docs.djangoproject.com/en/3.0/topics/http/urls/" TargetMode="External"/><Relationship Id="rId1" Type="http://schemas.openxmlformats.org/officeDocument/2006/relationships/slideLayout" Target="../slideLayouts/slideLayout2.xml"/><Relationship Id="rId6" Type="http://schemas.openxmlformats.org/officeDocument/2006/relationships/hyperlink" Target="https://docs.djangoproject.com/en/3.0/ref/request-response/#django.http.HttpResponse" TargetMode="External"/><Relationship Id="rId5" Type="http://schemas.openxmlformats.org/officeDocument/2006/relationships/hyperlink" Target="https://docs.djangoproject.com/en/3.0/ref/request-response/#django.http.HttpRequest" TargetMode="External"/><Relationship Id="rId4" Type="http://schemas.openxmlformats.org/officeDocument/2006/relationships/hyperlink" Target="https://docs.djangoproject.com/en/3.0/ref/templates/builtins/" TargetMode="External"/><Relationship Id="rId9" Type="http://schemas.openxmlformats.org/officeDocument/2006/relationships/hyperlink" Target="https://en.wikipedia.org/wiki/List_of_HTTP_status_cod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samples.dj4e.com/tmpl/simpl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samples.dj4e.com/tmpl/specia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samples.dj4e.com/tmpl/neste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samples.dj4e.com/tmpl/game2/2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184B-9E70-0147-A7B2-2B03EF546E89}"/>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Contents</a:t>
            </a:r>
            <a:endParaRPr lang="en-US" dirty="0"/>
          </a:p>
        </p:txBody>
      </p:sp>
      <p:sp>
        <p:nvSpPr>
          <p:cNvPr id="3" name="Content Placeholder 2">
            <a:extLst>
              <a:ext uri="{FF2B5EF4-FFF2-40B4-BE49-F238E27FC236}">
                <a16:creationId xmlns:a16="http://schemas.microsoft.com/office/drawing/2014/main" id="{61DFB40C-2FCB-434C-A0CC-755A7EB0703A}"/>
              </a:ext>
            </a:extLst>
          </p:cNvPr>
          <p:cNvSpPr>
            <a:spLocks noGrp="1"/>
          </p:cNvSpPr>
          <p:nvPr>
            <p:ph idx="1"/>
          </p:nvPr>
        </p:nvSpPr>
        <p:spPr>
          <a:xfrm>
            <a:off x="838200" y="1541929"/>
            <a:ext cx="10515600" cy="4635034"/>
          </a:xfrm>
        </p:spPr>
        <p:txBody>
          <a:bodyPr>
            <a:normAutofit fontScale="92500" lnSpcReduction="20000"/>
          </a:bodyPr>
          <a:lstStyle/>
          <a:p>
            <a:pPr>
              <a:lnSpc>
                <a:spcPct val="150000"/>
              </a:lnSpc>
            </a:pPr>
            <a:r>
              <a:rPr lang="en-US" altLang="zh-CN" sz="2400" dirty="0">
                <a:solidFill>
                  <a:schemeClr val="bg1"/>
                </a:solidFill>
              </a:rPr>
              <a:t>(</a:t>
            </a:r>
            <a:r>
              <a:rPr lang="en-US" altLang="zh-CN" sz="2400" dirty="0">
                <a:solidFill>
                  <a:srgbClr val="0500FF"/>
                </a:solidFill>
                <a:hlinkClick r:id="rId3" action="ppaction://hlinksldjump"/>
              </a:rPr>
              <a:t>Week 2: Useful References</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4" action="ppaction://hlinksldjump"/>
              </a:rPr>
              <a:t>Week 2: URL Routing in Django</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5" action="ppaction://hlinksldjump"/>
              </a:rPr>
              <a:t>Week 2:Django Views</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6" action="ppaction://hlinksldjump"/>
              </a:rPr>
              <a:t>Week 2: Inside Django Views and HTML Escaping in Django</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7" action="ppaction://hlinksldjump"/>
              </a:rPr>
              <a:t>Week 2: Using Templates in Django</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8" action="ppaction://hlinksldjump"/>
              </a:rPr>
              <a:t>Week 2: The Django Template Language (DTL)</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9" action="ppaction://hlinksldjump"/>
              </a:rPr>
              <a:t>Week 2: Inheritance in Django Templates</a:t>
            </a:r>
            <a:endParaRPr lang="en-US" altLang="zh-CN" sz="2400" dirty="0">
              <a:solidFill>
                <a:srgbClr val="0500FF"/>
              </a:solidFill>
            </a:endParaRPr>
          </a:p>
          <a:p>
            <a:pPr>
              <a:lnSpc>
                <a:spcPct val="150000"/>
              </a:lnSpc>
            </a:pPr>
            <a:r>
              <a:rPr lang="en-US" altLang="zh-CN" sz="2400" dirty="0">
                <a:solidFill>
                  <a:schemeClr val="bg1"/>
                </a:solidFill>
              </a:rPr>
              <a:t>(</a:t>
            </a:r>
            <a:r>
              <a:rPr lang="en-US" altLang="zh-CN" sz="2400" dirty="0">
                <a:solidFill>
                  <a:srgbClr val="0500FF"/>
                </a:solidFill>
                <a:hlinkClick r:id="rId10" action="ppaction://hlinksldjump"/>
              </a:rPr>
              <a:t>Week 2: Reversing Django Views and URLs</a:t>
            </a: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sz="2400" dirty="0">
              <a:solidFill>
                <a:srgbClr val="0500FF"/>
              </a:solidFill>
            </a:endParaRPr>
          </a:p>
        </p:txBody>
      </p:sp>
    </p:spTree>
    <p:extLst>
      <p:ext uri="{BB962C8B-B14F-4D97-AF65-F5344CB8AC3E}">
        <p14:creationId xmlns:p14="http://schemas.microsoft.com/office/powerpoint/2010/main" val="356319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37024F3E-991C-2749-94EA-F1AFBA0BFEF0}"/>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2F9AFF20-3EE1-D142-B11D-057AA93126D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45DC88B3-A1C2-8948-852A-55DE7179451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4CE337B-C590-264E-81C7-402C0A01D364}"/>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82AD-D339-4936-85A8-FA9415980EBA}"/>
              </a:ext>
            </a:extLst>
          </p:cNvPr>
          <p:cNvSpPr>
            <a:spLocks noGrp="1"/>
          </p:cNvSpPr>
          <p:nvPr>
            <p:ph type="title"/>
          </p:nvPr>
        </p:nvSpPr>
        <p:spPr/>
        <p:txBody>
          <a:bodyPr/>
          <a:lstStyle/>
          <a:p>
            <a:r>
              <a:rPr lang="es-AR" dirty="0" err="1"/>
              <a:t>References</a:t>
            </a:r>
            <a:endParaRPr lang="en-US" dirty="0"/>
          </a:p>
        </p:txBody>
      </p:sp>
      <p:sp>
        <p:nvSpPr>
          <p:cNvPr id="3" name="Content Placeholder 2">
            <a:extLst>
              <a:ext uri="{FF2B5EF4-FFF2-40B4-BE49-F238E27FC236}">
                <a16:creationId xmlns:a16="http://schemas.microsoft.com/office/drawing/2014/main" id="{AA3B1C89-B065-44F3-90D4-010B94D8F296}"/>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2"/>
              </a:rPr>
              <a:t>Django URL Routing documentation</a:t>
            </a:r>
            <a:r>
              <a:rPr lang="en-US" b="0" i="0" dirty="0">
                <a:solidFill>
                  <a:srgbClr val="1F1F1F"/>
                </a:solidFill>
                <a:effectLst/>
                <a:latin typeface="Source Sans Pro" panose="020B0503030403020204" pitchFamily="34" charset="0"/>
              </a:rPr>
              <a:t> </a:t>
            </a: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3"/>
              </a:rPr>
              <a:t>Django Templates documentation</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4"/>
              </a:rPr>
              <a:t>Django Template Tags and Filters documentation</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5"/>
              </a:rPr>
              <a:t>Django </a:t>
            </a:r>
            <a:r>
              <a:rPr lang="en-US" b="0" i="0" u="sng" dirty="0" err="1">
                <a:solidFill>
                  <a:srgbClr val="0056D2"/>
                </a:solidFill>
                <a:effectLst/>
                <a:latin typeface="Source Sans Pro" panose="020B0503030403020204" pitchFamily="34" charset="0"/>
                <a:hlinkClick r:id="rId5"/>
              </a:rPr>
              <a:t>HttpRequest</a:t>
            </a:r>
            <a:r>
              <a:rPr lang="en-US" b="0" i="0" u="sng" dirty="0">
                <a:solidFill>
                  <a:srgbClr val="0056D2"/>
                </a:solidFill>
                <a:effectLst/>
                <a:latin typeface="Source Sans Pro" panose="020B0503030403020204" pitchFamily="34" charset="0"/>
                <a:hlinkClick r:id="rId5"/>
              </a:rPr>
              <a:t> Object documentation</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6"/>
              </a:rPr>
              <a:t>Django </a:t>
            </a:r>
            <a:r>
              <a:rPr lang="en-US" b="0" i="0" u="sng" dirty="0" err="1">
                <a:solidFill>
                  <a:srgbClr val="0056D2"/>
                </a:solidFill>
                <a:effectLst/>
                <a:latin typeface="Source Sans Pro" panose="020B0503030403020204" pitchFamily="34" charset="0"/>
                <a:hlinkClick r:id="rId6"/>
              </a:rPr>
              <a:t>HttpResponse</a:t>
            </a:r>
            <a:r>
              <a:rPr lang="en-US" b="0" i="0" u="sng" dirty="0">
                <a:solidFill>
                  <a:srgbClr val="0056D2"/>
                </a:solidFill>
                <a:effectLst/>
                <a:latin typeface="Source Sans Pro" panose="020B0503030403020204" pitchFamily="34" charset="0"/>
                <a:hlinkClick r:id="rId6"/>
              </a:rPr>
              <a:t> Object documentation</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7"/>
              </a:rPr>
              <a:t>Django </a:t>
            </a:r>
            <a:r>
              <a:rPr lang="en-US" b="0" i="0" u="sng" dirty="0" err="1">
                <a:solidFill>
                  <a:srgbClr val="0056D2"/>
                </a:solidFill>
                <a:effectLst/>
                <a:latin typeface="Source Sans Pro" panose="020B0503030403020204" pitchFamily="34" charset="0"/>
                <a:hlinkClick r:id="rId7"/>
              </a:rPr>
              <a:t>Url</a:t>
            </a:r>
            <a:r>
              <a:rPr lang="en-US" b="0" i="0" u="sng" dirty="0">
                <a:solidFill>
                  <a:srgbClr val="0056D2"/>
                </a:solidFill>
                <a:effectLst/>
                <a:latin typeface="Source Sans Pro" panose="020B0503030403020204" pitchFamily="34" charset="0"/>
                <a:hlinkClick r:id="rId7"/>
              </a:rPr>
              <a:t> Resolving documentation</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8"/>
              </a:rPr>
              <a:t>Cross-Site Scripting (XSS) Wikipedia Page</a:t>
            </a:r>
            <a:endParaRPr lang="en-US" b="0" i="0" dirty="0">
              <a:solidFill>
                <a:srgbClr val="1F1F1F"/>
              </a:solidFill>
              <a:effectLst/>
              <a:latin typeface="Source Sans Pro" panose="020B0503030403020204" pitchFamily="34" charset="0"/>
            </a:endParaRPr>
          </a:p>
          <a:p>
            <a:pPr algn="l">
              <a:buFont typeface="Arial" panose="020B0604020202020204" pitchFamily="34" charset="0"/>
              <a:buChar char="•"/>
            </a:pPr>
            <a:r>
              <a:rPr lang="en-US" b="0" i="0" u="sng" dirty="0">
                <a:solidFill>
                  <a:srgbClr val="0056D2"/>
                </a:solidFill>
                <a:effectLst/>
                <a:latin typeface="Source Sans Pro" panose="020B0503030403020204" pitchFamily="34" charset="0"/>
                <a:hlinkClick r:id="rId9"/>
              </a:rPr>
              <a:t>HTTP Status Codes Wikipedia Page</a:t>
            </a:r>
            <a:br>
              <a:rPr lang="en-US" dirty="0"/>
            </a:br>
            <a:endParaRPr lang="en-US" dirty="0"/>
          </a:p>
        </p:txBody>
      </p:sp>
    </p:spTree>
    <p:extLst>
      <p:ext uri="{BB962C8B-B14F-4D97-AF65-F5344CB8AC3E}">
        <p14:creationId xmlns:p14="http://schemas.microsoft.com/office/powerpoint/2010/main" val="1368259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DE675FA-EFC0-FA49-B1EA-4ECBDA10604A}"/>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pic>
        <p:nvPicPr>
          <p:cNvPr id="5" name="Picture 4" title="Screen shot of cross-site scripting with alert box that says &quot;Owned&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descr="Screenshot of a web page showing &quot;Your guess was &lt;b&gt;Bold&lt;/b&gt;&quot;"/>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a:extLst>
              <a:ext uri="{C183D7F6-B498-43B3-948B-1728B52AA6E4}">
                <adec:decorative xmlns:adec="http://schemas.microsoft.com/office/drawing/2017/decorative" val="1"/>
              </a:ext>
            </a:extLst>
          </p:cNvPr>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C183D7F6-B498-43B3-948B-1728B52AA6E4}">
                <adec:decorative xmlns:adec="http://schemas.microsoft.com/office/drawing/2017/decorative" val="1"/>
              </a:ext>
            </a:extLst>
          </p:cNvPr>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fontScale="90000"/>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3D3C783-CDEC-6447-BA62-56E19FF02BA8}"/>
              </a:ext>
            </a:extLst>
          </p:cNvPr>
          <p:cNvSpPr>
            <a:spLocks noGrp="1"/>
          </p:cNvSpPr>
          <p:nvPr>
            <p:ph type="title" idx="4294967295"/>
          </p:nvPr>
        </p:nvSpPr>
        <p:spPr/>
        <p:txBody>
          <a:bodyPr/>
          <a:lstStyle/>
          <a:p>
            <a:r>
              <a:rPr lang="en-US" altLang="zh-CN" dirty="0">
                <a:solidFill>
                  <a:schemeClr val="bg1"/>
                </a:solidFill>
              </a:rPr>
              <a:t>Templates</a:t>
            </a:r>
            <a:endParaRPr lang="en-US" dirty="0">
              <a:solidFill>
                <a:schemeClr val="bg1"/>
              </a:solidFill>
            </a:endParaRPr>
          </a:p>
        </p:txBody>
      </p:sp>
      <p:pic>
        <p:nvPicPr>
          <p:cNvPr id="3" name="Picture 2" descr="Screenshot of webpage showing developer consol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6600" dirty="0"/>
              <a:t>Views and</a:t>
            </a:r>
            <a:br>
              <a:rPr lang="en-US" sz="6600" dirty="0"/>
            </a:br>
            <a:r>
              <a:rPr lang="en-US" sz="6600" dirty="0"/>
              <a:t>Templates</a:t>
            </a:r>
          </a:p>
        </p:txBody>
      </p:sp>
      <p:sp>
        <p:nvSpPr>
          <p:cNvPr id="3" name="Subtitle 2"/>
          <p:cNvSpPr>
            <a:spLocks noGrp="1"/>
          </p:cNvSpPr>
          <p:nvPr>
            <p:ph type="subTitle" idx="1"/>
          </p:nvPr>
        </p:nvSpPr>
        <p:spPr>
          <a:xfrm>
            <a:off x="435439" y="1200152"/>
            <a:ext cx="3524974" cy="4457696"/>
          </a:xfrm>
        </p:spPr>
        <p:txBody>
          <a:bodyPr anchor="ctr">
            <a:normAutofit/>
          </a:bodyPr>
          <a:lstStyle/>
          <a:p>
            <a:pPr algn="r"/>
            <a:r>
              <a:rPr lang="en-US" dirty="0">
                <a:solidFill>
                  <a:srgbClr val="FFFFFF"/>
                </a:solidFill>
              </a:rPr>
              <a:t>Charles Severance</a:t>
            </a:r>
          </a:p>
          <a:p>
            <a:pPr algn="r"/>
            <a:r>
              <a:rPr lang="en-US" dirty="0">
                <a:solidFill>
                  <a:srgbClr val="FFFFFF"/>
                </a:solidFill>
              </a:rPr>
              <a:t>www.dj4e.com</a:t>
            </a:r>
          </a:p>
          <a:p>
            <a:pPr algn="r"/>
            <a:endParaRPr lang="en-US"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 licens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451406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/topics/templates/</a:t>
            </a:r>
          </a:p>
        </p:txBody>
      </p:sp>
    </p:spTree>
    <p:extLst>
      <p:ext uri="{BB962C8B-B14F-4D97-AF65-F5344CB8AC3E}">
        <p14:creationId xmlns:p14="http://schemas.microsoft.com/office/powerpoint/2010/main" val="11289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18C84D7A-6502-C340-A325-AFDA9C1F6389}"/>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descr="Screenshot of a web page showing &quot;Your guess was 200 Too high&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77500" lnSpcReduction="2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lnSpcReduction="10000"/>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1899428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/ref/templates/language/</a:t>
            </a:r>
          </a:p>
        </p:txBody>
      </p:sp>
    </p:spTree>
    <p:extLst>
      <p:ext uri="{BB962C8B-B14F-4D97-AF65-F5344CB8AC3E}">
        <p14:creationId xmlns:p14="http://schemas.microsoft.com/office/powerpoint/2010/main" val="78163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B2A0119E-3894-E84D-962A-444ECF950590}"/>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06D0C40B-AEFA-B949-BC1F-48BC6D0AA35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guess&#10;" title="A screen shot that says &quot;Your guess i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CF467E29-F0AB-F845-9DD7-B011A4DA0B1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https://samples.dj4e.com/tmpl/special&#10;" title="A screen shot showing escaped and unescaped outpu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A6FC81DC-1F5F-454D-89E8-8007D26FA6C3}"/>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descr="Screenshot of a web page showing &quot;Your guess was 42. Apple, orange, banana, lychee. Number of nuts: 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E26A1623-1B35-A04A-829A-E36CABE03DA8}"/>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nested&#10;" title="A screen shot that says &quot;Your guess is 42&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09CB3A9B-58A2-7346-9BD1-3182DD4EB4F5}"/>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Your guess was 200&#10;&#10;Too high" title="A screen sh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a:extLst>
              <a:ext uri="{C183D7F6-B498-43B3-948B-1728B52AA6E4}">
                <adec:decorative xmlns:adec="http://schemas.microsoft.com/office/drawing/2017/decorative" val="0"/>
              </a:ext>
            </a:extLst>
          </p:cNvPr>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a:extLst>
              <a:ext uri="{C183D7F6-B498-43B3-948B-1728B52AA6E4}">
                <adec:decorative xmlns:adec="http://schemas.microsoft.com/office/drawing/2017/decorative" val="1"/>
              </a:ext>
            </a:extLst>
          </p:cNvPr>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a:extLst>
              <a:ext uri="{C183D7F6-B498-43B3-948B-1728B52AA6E4}">
                <adec:decorative xmlns:adec="http://schemas.microsoft.com/office/drawing/2017/decorative" val="1"/>
              </a:ext>
            </a:extLst>
          </p:cNvPr>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a:extLst>
              <a:ext uri="{C183D7F6-B498-43B3-948B-1728B52AA6E4}">
                <adec:decorative xmlns:adec="http://schemas.microsoft.com/office/drawing/2017/decorative" val="1"/>
              </a:ext>
            </a:extLst>
          </p:cNvPr>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EC500AA-ECA9-B74F-A1D3-54E61E4DE029}"/>
              </a:ext>
            </a:extLst>
          </p:cNvPr>
          <p:cNvSpPr>
            <a:spLocks noGrp="1"/>
          </p:cNvSpPr>
          <p:nvPr>
            <p:ph type="title" idx="4294967295"/>
          </p:nvPr>
        </p:nvSpPr>
        <p:spPr/>
        <p:txBody>
          <a:bodyPr/>
          <a:lstStyle/>
          <a:p>
            <a:r>
              <a:rPr lang="en-US" altLang="zh-CN" dirty="0">
                <a:solidFill>
                  <a:schemeClr val="bg1"/>
                </a:solidFill>
              </a:rPr>
              <a:t>Template</a:t>
            </a:r>
            <a:r>
              <a:rPr lang="zh-CN" altLang="en-US" dirty="0">
                <a:solidFill>
                  <a:schemeClr val="bg1"/>
                </a:solidFill>
              </a:rPr>
              <a:t> </a:t>
            </a:r>
            <a:r>
              <a:rPr lang="en-US" altLang="zh-CN" dirty="0">
                <a:solidFill>
                  <a:schemeClr val="bg1"/>
                </a:solidFill>
              </a:rPr>
              <a:t>Inheritance</a:t>
            </a:r>
            <a:endParaRPr lang="en-US" dirty="0">
              <a:solidFill>
                <a:schemeClr val="bg1"/>
              </a:solidFill>
            </a:endParaRPr>
          </a:p>
        </p:txBody>
      </p:sp>
      <p:pic>
        <p:nvPicPr>
          <p:cNvPr id="7" name="Picture 6" descr="Your guess was 200&#10;&#10;Too high" title="Screen shot of https://samples.dj4e.com/tmpl/game2/20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cxnSp>
        <p:nvCxnSpPr>
          <p:cNvPr id="49" name="Straight Arrow Connector 48">
            <a:extLst>
              <a:ext uri="{FF2B5EF4-FFF2-40B4-BE49-F238E27FC236}">
                <a16:creationId xmlns:a16="http://schemas.microsoft.com/office/drawing/2014/main" id="{8F4B6591-5C41-2B4E-88CD-1C2039092F6B}"/>
              </a:ext>
              <a:ext uri="{C183D7F6-B498-43B3-948B-1728B52AA6E4}">
                <adec:decorative xmlns:adec="http://schemas.microsoft.com/office/drawing/2017/decorative" val="1"/>
              </a:ext>
            </a:extLst>
          </p:cNvPr>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391DFF-1091-1A46-A375-4FE587A6EDF9}"/>
              </a:ext>
              <a:ext uri="{C183D7F6-B498-43B3-948B-1728B52AA6E4}">
                <adec:decorative xmlns:adec="http://schemas.microsoft.com/office/drawing/2017/decorative" val="1"/>
              </a:ext>
            </a:extLst>
          </p:cNvPr>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a:t>3.0</a:t>
            </a:r>
            <a:r>
              <a:rPr lang="en-US"/>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94CA60C0-E5E4-DB49-8DF1-AEAA5671E887}"/>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2890C54-6B0D-A44F-9F8D-327BBAEF985E}"/>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a:extLst>
              <a:ext uri="{C183D7F6-B498-43B3-948B-1728B52AA6E4}">
                <adec:decorative xmlns:adec="http://schemas.microsoft.com/office/drawing/2017/decorative" val="1"/>
              </a:ext>
            </a:extLst>
          </p:cNvPr>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C183D7F6-B498-43B3-948B-1728B52AA6E4}">
                <adec:decorative xmlns:adec="http://schemas.microsoft.com/office/drawing/2017/decorative" val="1"/>
              </a:ext>
            </a:extLst>
          </p:cNvPr>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C183D7F6-B498-43B3-948B-1728B52AA6E4}">
                <adec:decorative xmlns:adec="http://schemas.microsoft.com/office/drawing/2017/decorative" val="1"/>
              </a:ext>
            </a:extLst>
          </p:cNvPr>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fontScale="90000"/>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33AFF58-C195-7B48-ACD1-F077589860D0}"/>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CC35974-3685-9643-8DE5-910156893BCA}"/>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FD5EC77-C949-9440-B664-1597DE5A0352}"/>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82196E2-8F18-1047-A62C-0FE170678A89}"/>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/3.0/topics/http/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3685</TotalTime>
  <Words>6199</Words>
  <Application>Microsoft Office PowerPoint</Application>
  <PresentationFormat>Widescreen</PresentationFormat>
  <Paragraphs>873</Paragraphs>
  <Slides>67</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Arial</vt:lpstr>
      <vt:lpstr>Cabin</vt:lpstr>
      <vt:lpstr>Calibri</vt:lpstr>
      <vt:lpstr>Courier</vt:lpstr>
      <vt:lpstr>Courier New</vt:lpstr>
      <vt:lpstr>Gill Sans</vt:lpstr>
      <vt:lpstr>Helvetica</vt:lpstr>
      <vt:lpstr>Menlo-Regular</vt:lpstr>
      <vt:lpstr>Source Sans Pro</vt:lpstr>
      <vt:lpstr>Verdana</vt:lpstr>
      <vt:lpstr>Office Theme</vt:lpstr>
      <vt:lpstr>Table of Contents</vt:lpstr>
      <vt:lpstr>References</vt:lpstr>
      <vt:lpstr>Views and Templates</vt:lpstr>
      <vt:lpstr>A diagram</vt:lpstr>
      <vt:lpstr>Views are the core of our application</vt:lpstr>
      <vt:lpstr>Reading the URL</vt:lpstr>
      <vt:lpstr>URL Dispatcher</vt:lpstr>
      <vt:lpstr>Three patterns for views (in urls.py)</vt:lpstr>
      <vt:lpstr>Views</vt:lpstr>
      <vt:lpstr>Viewing the Views</vt:lpstr>
      <vt:lpstr>Views</vt:lpstr>
      <vt:lpstr>Request and Response Objects</vt:lpstr>
      <vt:lpstr>class HttpRequest</vt:lpstr>
      <vt:lpstr>class HttpResponse</vt:lpstr>
      <vt:lpstr>Views</vt:lpstr>
      <vt:lpstr>Views</vt:lpstr>
      <vt:lpstr>Danger – What Danger?</vt:lpstr>
      <vt:lpstr>Why is that view named danger?</vt:lpstr>
      <vt:lpstr>Danger</vt:lpstr>
      <vt:lpstr>Danger</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Templates</vt:lpstr>
      <vt:lpstr>Templates to Organize HTML</vt:lpstr>
      <vt:lpstr>A diagram</vt:lpstr>
      <vt:lpstr>Templates</vt:lpstr>
      <vt:lpstr>What is a Template?</vt:lpstr>
      <vt:lpstr>Template Render Process</vt:lpstr>
      <vt:lpstr>Template Render Process</vt:lpstr>
      <vt:lpstr>URL -&gt; View -&gt; Template</vt:lpstr>
      <vt:lpstr>Template</vt:lpstr>
      <vt:lpstr>Where are Templates?</vt:lpstr>
      <vt:lpstr>Templates in Folders</vt:lpstr>
      <vt:lpstr>Templates in Name Spaces</vt:lpstr>
      <vt:lpstr>Django template language (DTL)</vt:lpstr>
      <vt:lpstr>Template Tags / Code</vt:lpstr>
      <vt:lpstr>Template</vt:lpstr>
      <vt:lpstr>Template</vt:lpstr>
      <vt:lpstr>Template</vt:lpstr>
      <vt:lpstr>Template</vt:lpstr>
      <vt:lpstr>Template</vt:lpstr>
      <vt:lpstr>Template</vt:lpstr>
      <vt:lpstr>Template Inheritance</vt:lpstr>
      <vt:lpstr>Review Python Object-Oriented Programming</vt:lpstr>
      <vt:lpstr>Inheritance</vt:lpstr>
      <vt:lpstr>Template Inheritance</vt:lpstr>
      <vt:lpstr>Template Inheritance</vt:lpstr>
      <vt:lpstr>Template Inheritance</vt:lpstr>
      <vt:lpstr>URL Mapping / Reversing</vt:lpstr>
      <vt:lpstr>A diagram</vt:lpstr>
      <vt:lpstr>Reverse Resolution of URLs</vt:lpstr>
      <vt:lpstr>URLs</vt:lpstr>
      <vt:lpstr>Using the url tag in a template</vt:lpstr>
      <vt:lpstr>URLs</vt:lpstr>
      <vt:lpstr>Other applications and parameters</vt:lpstr>
      <vt:lpstr>URLs</vt:lpstr>
      <vt:lpstr>A "second" name space</vt:lpstr>
      <vt:lpstr>URLs</vt:lpstr>
      <vt:lpstr>URLs</vt:lpstr>
      <vt:lpstr>Summary</vt:lpstr>
      <vt:lpstr>Acknowledgements / Contributions</vt:lpstr>
      <vt:lpstr>Additional Source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DJ-06-Views-Templates</dc:title>
  <dc:subject>Django for Everybody</dc:subject>
  <dc:creator>Severance, Charles</dc:creator>
  <cp:keywords/>
  <dc:description/>
  <cp:lastModifiedBy>Alejandro Orsini</cp:lastModifiedBy>
  <cp:revision>207</cp:revision>
  <dcterms:created xsi:type="dcterms:W3CDTF">2019-01-19T02:12:54Z</dcterms:created>
  <dcterms:modified xsi:type="dcterms:W3CDTF">2022-08-03T11:28:41Z</dcterms:modified>
  <cp:category/>
</cp:coreProperties>
</file>